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8" r:id="rId14"/>
    <p:sldId id="379" r:id="rId15"/>
    <p:sldId id="380" r:id="rId16"/>
    <p:sldId id="377"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17</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1 </a:t>
            </a:r>
            <a:r>
              <a:rPr lang="en-US" dirty="0" smtClean="0"/>
              <a:t>Corinthians </a:t>
            </a:r>
            <a:r>
              <a:rPr lang="en-US" dirty="0"/>
              <a:t>15: 20 – 28 confirms that Christ was raised from the dead and He is the </a:t>
            </a:r>
            <a:r>
              <a:rPr lang="en-US" dirty="0" err="1" smtClean="0"/>
              <a:t>firstfruits</a:t>
            </a:r>
            <a:r>
              <a:rPr lang="en-US" dirty="0" smtClean="0"/>
              <a:t>.</a:t>
            </a:r>
            <a:endParaRPr lang="en-US" dirty="0"/>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15: 35 – 49 teaches that our physical bodies will be changed into spiritual bodies that have no corruption, and we will be like Jesus. As:</a:t>
            </a:r>
          </a:p>
          <a:p>
            <a:r>
              <a:rPr lang="en-US" dirty="0"/>
              <a:t> </a:t>
            </a:r>
          </a:p>
          <a:p>
            <a:r>
              <a:rPr lang="en-US" dirty="0"/>
              <a:t>Philippians 3:20 For our citizenship is in heaven, from which we also eagerly wait for the Savior, the Lord Jesus Christ,  </a:t>
            </a:r>
            <a:r>
              <a:rPr lang="en-US" baseline="30000" dirty="0"/>
              <a:t>21</a:t>
            </a:r>
            <a:r>
              <a:rPr lang="en-US" dirty="0"/>
              <a:t> who will transform our lowly body that it may be conformed to His glorious body, according to the working by which He is able even to subdue all things to Himself. </a:t>
            </a:r>
          </a:p>
          <a:p>
            <a:r>
              <a:rPr lang="en-US" dirty="0"/>
              <a:t> </a:t>
            </a:r>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do not know what that body will look like because not even the apostle John knew (1 </a:t>
            </a:r>
            <a:r>
              <a:rPr lang="en-US" dirty="0" err="1"/>
              <a:t>Jn</a:t>
            </a:r>
            <a:r>
              <a:rPr lang="en-US" dirty="0"/>
              <a:t> 3:2). However, we do know that the resurrection will happen when Jesus comes again (1 </a:t>
            </a:r>
            <a:r>
              <a:rPr lang="en-US" dirty="0" err="1"/>
              <a:t>Thes</a:t>
            </a:r>
            <a:r>
              <a:rPr lang="en-US" dirty="0"/>
              <a:t>. 4:13-18). The faithful Christians who have already passed from this life will be raised first, and they will come back with Jesus. Then the faithful Christians who are still alive will be transformed, given an incorruptible body and will meet Jesus in the air (1 Cor. 15:50-58). </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On that day the just and unjust will be separated and judged (Mt. 25:31- 46), which is also illustrated in Jesus’ parables (Mt. 13). Those who are just will enter heaven where there will be no more pain, death, or sorrow (Rev. 21:4). But the unjust will enter hell for eternity where the worm does not die (Mk. 9:42-48), there is no rest day or night from the torment (Rev. 14:9-11; 20:10), and where there will weeping and gnashing of teeth (Mt. 8:12; 13:42; 25:30). </a:t>
            </a:r>
            <a:endParaRPr lang="en-US" dirty="0"/>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17318"/>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10:28  "And do not fear those who kill the body but cannot kill the soul. But rather fear Him who is able to destroy both soul and body in hell.</a:t>
            </a:r>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Thayer </a:t>
            </a:r>
            <a:r>
              <a:rPr lang="en-US" dirty="0"/>
              <a:t>says, “…To devote or give over to eternal misery in hell.” </a:t>
            </a:r>
          </a:p>
        </p:txBody>
      </p:sp>
    </p:spTree>
    <p:extLst>
      <p:ext uri="{BB962C8B-B14F-4D97-AF65-F5344CB8AC3E}">
        <p14:creationId xmlns:p14="http://schemas.microsoft.com/office/powerpoint/2010/main" val="662638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
        <p:nvSpPr>
          <p:cNvPr id="4" name="Text Box 2"/>
          <p:cNvSpPr txBox="1">
            <a:spLocks noChangeArrowheads="1"/>
          </p:cNvSpPr>
          <p:nvPr/>
        </p:nvSpPr>
        <p:spPr bwMode="auto">
          <a:xfrm>
            <a:off x="0" y="0"/>
            <a:ext cx="9144000" cy="396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sz="2000"/>
          </a:p>
        </p:txBody>
      </p:sp>
      <p:sp>
        <p:nvSpPr>
          <p:cNvPr id="5" name="Text Box 3"/>
          <p:cNvSpPr txBox="1">
            <a:spLocks noChangeArrowheads="1"/>
          </p:cNvSpPr>
          <p:nvPr/>
        </p:nvSpPr>
        <p:spPr bwMode="auto">
          <a:xfrm>
            <a:off x="0" y="152400"/>
            <a:ext cx="1676400" cy="7143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a:solidFill>
                  <a:schemeClr val="tx1"/>
                </a:solidFill>
                <a:effectLst>
                  <a:outerShdw blurRad="38100" dist="38100" dir="2700000" algn="tl">
                    <a:srgbClr val="C0C0C0"/>
                  </a:outerShdw>
                </a:effectLst>
              </a:rPr>
              <a:t>At Conception</a:t>
            </a:r>
          </a:p>
        </p:txBody>
      </p:sp>
      <p:sp>
        <p:nvSpPr>
          <p:cNvPr id="6" name="Text Box 4"/>
          <p:cNvSpPr txBox="1">
            <a:spLocks noChangeArrowheads="1"/>
          </p:cNvSpPr>
          <p:nvPr/>
        </p:nvSpPr>
        <p:spPr bwMode="auto">
          <a:xfrm>
            <a:off x="2362200" y="0"/>
            <a:ext cx="2819400" cy="10191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C0C0C0"/>
                  </a:outerShdw>
                </a:effectLst>
              </a:rPr>
              <a:t>Our Spirit is given to us by God Zech. 12:1; Heb. 12:9</a:t>
            </a:r>
          </a:p>
        </p:txBody>
      </p:sp>
      <p:sp>
        <p:nvSpPr>
          <p:cNvPr id="7" name="Text Box 5"/>
          <p:cNvSpPr txBox="1">
            <a:spLocks noChangeArrowheads="1"/>
          </p:cNvSpPr>
          <p:nvPr/>
        </p:nvSpPr>
        <p:spPr bwMode="auto">
          <a:xfrm>
            <a:off x="6019800" y="0"/>
            <a:ext cx="3124200" cy="10191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C0C0C0"/>
                  </a:outerShdw>
                </a:effectLst>
              </a:rPr>
              <a:t>We live out our short lives, which are like a vapor Jam. 4:14</a:t>
            </a:r>
          </a:p>
        </p:txBody>
      </p:sp>
      <p:sp>
        <p:nvSpPr>
          <p:cNvPr id="8" name="Text Box 6"/>
          <p:cNvSpPr txBox="1">
            <a:spLocks noChangeArrowheads="1"/>
          </p:cNvSpPr>
          <p:nvPr/>
        </p:nvSpPr>
        <p:spPr bwMode="auto">
          <a:xfrm>
            <a:off x="0" y="2057400"/>
            <a:ext cx="2133600" cy="19335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C0C0C0"/>
                  </a:outerShdw>
                </a:effectLst>
              </a:rPr>
              <a:t>At Death the spirit leaves the body (Jam. 2:26) and the body goes into the grave</a:t>
            </a:r>
          </a:p>
        </p:txBody>
      </p:sp>
      <p:sp>
        <p:nvSpPr>
          <p:cNvPr id="9" name="Text Box 7"/>
          <p:cNvSpPr txBox="1">
            <a:spLocks noChangeArrowheads="1"/>
          </p:cNvSpPr>
          <p:nvPr/>
        </p:nvSpPr>
        <p:spPr bwMode="auto">
          <a:xfrm>
            <a:off x="2667000" y="1371600"/>
            <a:ext cx="2819400" cy="10191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C0C0C0"/>
                  </a:outerShdw>
                </a:effectLst>
              </a:rPr>
              <a:t>The righteous spirit goes to Paradise </a:t>
            </a:r>
            <a:br>
              <a:rPr lang="en-US" sz="2000">
                <a:solidFill>
                  <a:schemeClr val="tx1"/>
                </a:solidFill>
                <a:effectLst>
                  <a:outerShdw blurRad="38100" dist="38100" dir="2700000" algn="tl">
                    <a:srgbClr val="C0C0C0"/>
                  </a:outerShdw>
                </a:effectLst>
              </a:rPr>
            </a:br>
            <a:r>
              <a:rPr lang="en-US" sz="2000">
                <a:solidFill>
                  <a:schemeClr val="tx1"/>
                </a:solidFill>
                <a:effectLst>
                  <a:outerShdw blurRad="38100" dist="38100" dir="2700000" algn="tl">
                    <a:srgbClr val="C0C0C0"/>
                  </a:outerShdw>
                </a:effectLst>
              </a:rPr>
              <a:t>Lk. 16:22</a:t>
            </a:r>
          </a:p>
        </p:txBody>
      </p:sp>
      <p:sp>
        <p:nvSpPr>
          <p:cNvPr id="10" name="Text Box 8"/>
          <p:cNvSpPr txBox="1">
            <a:spLocks noChangeArrowheads="1"/>
          </p:cNvSpPr>
          <p:nvPr/>
        </p:nvSpPr>
        <p:spPr bwMode="auto">
          <a:xfrm>
            <a:off x="2514600" y="3629025"/>
            <a:ext cx="3124200" cy="10191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C0C0C0"/>
                  </a:outerShdw>
                </a:effectLst>
              </a:rPr>
              <a:t>The un-righteous spirit goes to the place of torment  Lk. 16:23</a:t>
            </a:r>
          </a:p>
        </p:txBody>
      </p:sp>
      <p:sp>
        <p:nvSpPr>
          <p:cNvPr id="11" name="Text Box 9"/>
          <p:cNvSpPr txBox="1">
            <a:spLocks noChangeArrowheads="1"/>
          </p:cNvSpPr>
          <p:nvPr/>
        </p:nvSpPr>
        <p:spPr bwMode="auto">
          <a:xfrm>
            <a:off x="2514600" y="2667000"/>
            <a:ext cx="3124200" cy="714375"/>
          </a:xfrm>
          <a:prstGeom prst="rect">
            <a:avLst/>
          </a:prstGeom>
          <a:solidFill>
            <a:srgbClr val="FFFF00"/>
          </a:solidFill>
          <a:ln w="12700">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chemeClr val="tx1"/>
                </a:solidFill>
                <a:effectLst>
                  <a:outerShdw blurRad="38100" dist="38100" dir="2700000" algn="tl">
                    <a:srgbClr val="FFFFFF"/>
                  </a:outerShdw>
                </a:effectLst>
              </a:rPr>
              <a:t>A great gulf separates them Lk. 16:26</a:t>
            </a:r>
          </a:p>
        </p:txBody>
      </p:sp>
      <p:sp>
        <p:nvSpPr>
          <p:cNvPr id="12" name="Text Box 10"/>
          <p:cNvSpPr txBox="1">
            <a:spLocks noChangeArrowheads="1"/>
          </p:cNvSpPr>
          <p:nvPr/>
        </p:nvSpPr>
        <p:spPr bwMode="auto">
          <a:xfrm>
            <a:off x="6019800" y="1219200"/>
            <a:ext cx="3124200" cy="38608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900">
                <a:solidFill>
                  <a:schemeClr val="tx1"/>
                </a:solidFill>
                <a:effectLst>
                  <a:outerShdw blurRad="38100" dist="38100" dir="2700000" algn="tl">
                    <a:srgbClr val="C0C0C0"/>
                  </a:outerShdw>
                </a:effectLst>
              </a:rPr>
              <a:t>On the Day of Judgment the just and unjust will brought forth from the Haden realm and will be reunited with their  new spiritual bodies (Jn. 5:28-29; 1 Cor. 15; Phi. 3:20-21; Rev. 20:12-13) and those living will also be transformed 1 Cor. 15:51-52</a:t>
            </a:r>
          </a:p>
        </p:txBody>
      </p:sp>
      <p:sp>
        <p:nvSpPr>
          <p:cNvPr id="13" name="Text Box 11"/>
          <p:cNvSpPr txBox="1">
            <a:spLocks noChangeArrowheads="1"/>
          </p:cNvSpPr>
          <p:nvPr/>
        </p:nvSpPr>
        <p:spPr bwMode="auto">
          <a:xfrm>
            <a:off x="0" y="5229225"/>
            <a:ext cx="2667000" cy="12604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900">
                <a:solidFill>
                  <a:schemeClr val="tx1"/>
                </a:solidFill>
                <a:effectLst>
                  <a:outerShdw blurRad="38100" dist="38100" dir="2700000" algn="tl">
                    <a:srgbClr val="C0C0C0"/>
                  </a:outerShdw>
                </a:effectLst>
              </a:rPr>
              <a:t>On that day the just and unjust will be divided and judged Mat. 25:31-46</a:t>
            </a:r>
          </a:p>
        </p:txBody>
      </p:sp>
      <p:sp>
        <p:nvSpPr>
          <p:cNvPr id="14" name="Text Box 12"/>
          <p:cNvSpPr txBox="1">
            <a:spLocks noChangeArrowheads="1"/>
          </p:cNvSpPr>
          <p:nvPr/>
        </p:nvSpPr>
        <p:spPr bwMode="auto">
          <a:xfrm>
            <a:off x="3048000" y="5257800"/>
            <a:ext cx="2819400" cy="12604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900">
                <a:solidFill>
                  <a:schemeClr val="tx1"/>
                </a:solidFill>
                <a:effectLst>
                  <a:outerShdw blurRad="38100" dist="38100" dir="2700000" algn="tl">
                    <a:srgbClr val="C0C0C0"/>
                  </a:outerShdw>
                </a:effectLst>
              </a:rPr>
              <a:t>The just will be with the Lord in heaven </a:t>
            </a:r>
            <a:br>
              <a:rPr lang="en-US" sz="1900">
                <a:solidFill>
                  <a:schemeClr val="tx1"/>
                </a:solidFill>
                <a:effectLst>
                  <a:outerShdw blurRad="38100" dist="38100" dir="2700000" algn="tl">
                    <a:srgbClr val="C0C0C0"/>
                  </a:outerShdw>
                </a:effectLst>
              </a:rPr>
            </a:br>
            <a:r>
              <a:rPr lang="en-US" sz="1900">
                <a:solidFill>
                  <a:schemeClr val="tx1"/>
                </a:solidFill>
                <a:effectLst>
                  <a:outerShdw blurRad="38100" dist="38100" dir="2700000" algn="tl">
                    <a:srgbClr val="C0C0C0"/>
                  </a:outerShdw>
                </a:effectLst>
              </a:rPr>
              <a:t>1 Thes. 4:13-18;</a:t>
            </a:r>
            <a:br>
              <a:rPr lang="en-US" sz="1900">
                <a:solidFill>
                  <a:schemeClr val="tx1"/>
                </a:solidFill>
                <a:effectLst>
                  <a:outerShdw blurRad="38100" dist="38100" dir="2700000" algn="tl">
                    <a:srgbClr val="C0C0C0"/>
                  </a:outerShdw>
                </a:effectLst>
              </a:rPr>
            </a:br>
            <a:r>
              <a:rPr lang="en-US" sz="1900">
                <a:solidFill>
                  <a:schemeClr val="tx1"/>
                </a:solidFill>
                <a:effectLst>
                  <a:outerShdw blurRad="38100" dist="38100" dir="2700000" algn="tl">
                    <a:srgbClr val="C0C0C0"/>
                  </a:outerShdw>
                </a:effectLst>
              </a:rPr>
              <a:t>Rev. 21:4; Jn. 14:2-3</a:t>
            </a:r>
          </a:p>
        </p:txBody>
      </p:sp>
      <p:sp>
        <p:nvSpPr>
          <p:cNvPr id="15" name="Text Box 13"/>
          <p:cNvSpPr txBox="1">
            <a:spLocks noChangeArrowheads="1"/>
          </p:cNvSpPr>
          <p:nvPr/>
        </p:nvSpPr>
        <p:spPr bwMode="auto">
          <a:xfrm>
            <a:off x="6261100" y="5257800"/>
            <a:ext cx="2882900" cy="1260475"/>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900">
                <a:solidFill>
                  <a:schemeClr val="tx1"/>
                </a:solidFill>
                <a:effectLst>
                  <a:outerShdw blurRad="38100" dist="38100" dir="2700000" algn="tl">
                    <a:srgbClr val="C0C0C0"/>
                  </a:outerShdw>
                </a:effectLst>
              </a:rPr>
              <a:t>The unjust will spend eternity in hell Rev. 14: 9-11; 20:10; Mk. 9:42-40; Mat. 25:46</a:t>
            </a:r>
          </a:p>
        </p:txBody>
      </p:sp>
      <p:sp>
        <p:nvSpPr>
          <p:cNvPr id="16" name="Line 14"/>
          <p:cNvSpPr>
            <a:spLocks noChangeShapeType="1"/>
          </p:cNvSpPr>
          <p:nvPr/>
        </p:nvSpPr>
        <p:spPr bwMode="auto">
          <a:xfrm>
            <a:off x="1828800" y="457200"/>
            <a:ext cx="3810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Line 15"/>
          <p:cNvSpPr>
            <a:spLocks noChangeShapeType="1"/>
          </p:cNvSpPr>
          <p:nvPr/>
        </p:nvSpPr>
        <p:spPr bwMode="auto">
          <a:xfrm>
            <a:off x="5410200" y="457200"/>
            <a:ext cx="3810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16"/>
          <p:cNvSpPr>
            <a:spLocks noChangeShapeType="1"/>
          </p:cNvSpPr>
          <p:nvPr/>
        </p:nvSpPr>
        <p:spPr bwMode="auto">
          <a:xfrm>
            <a:off x="2743200" y="5867400"/>
            <a:ext cx="2286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7"/>
          <p:cNvSpPr>
            <a:spLocks noChangeShapeType="1"/>
          </p:cNvSpPr>
          <p:nvPr/>
        </p:nvSpPr>
        <p:spPr bwMode="auto">
          <a:xfrm>
            <a:off x="5943600" y="5867400"/>
            <a:ext cx="2286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Line 18"/>
          <p:cNvSpPr>
            <a:spLocks noChangeShapeType="1"/>
          </p:cNvSpPr>
          <p:nvPr/>
        </p:nvSpPr>
        <p:spPr bwMode="auto">
          <a:xfrm>
            <a:off x="5715000" y="4114800"/>
            <a:ext cx="2286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Line 19"/>
          <p:cNvSpPr>
            <a:spLocks noChangeShapeType="1"/>
          </p:cNvSpPr>
          <p:nvPr/>
        </p:nvSpPr>
        <p:spPr bwMode="auto">
          <a:xfrm>
            <a:off x="5638800" y="1828800"/>
            <a:ext cx="2286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20"/>
          <p:cNvSpPr>
            <a:spLocks noChangeShapeType="1"/>
          </p:cNvSpPr>
          <p:nvPr/>
        </p:nvSpPr>
        <p:spPr bwMode="auto">
          <a:xfrm flipV="1">
            <a:off x="3962400" y="3352800"/>
            <a:ext cx="0" cy="30480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Line 21"/>
          <p:cNvSpPr>
            <a:spLocks noChangeShapeType="1"/>
          </p:cNvSpPr>
          <p:nvPr/>
        </p:nvSpPr>
        <p:spPr bwMode="auto">
          <a:xfrm>
            <a:off x="3962400" y="2362200"/>
            <a:ext cx="0" cy="30480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22"/>
          <p:cNvSpPr>
            <a:spLocks noChangeShapeType="1"/>
          </p:cNvSpPr>
          <p:nvPr/>
        </p:nvSpPr>
        <p:spPr bwMode="auto">
          <a:xfrm>
            <a:off x="1295400" y="1676400"/>
            <a:ext cx="13716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23"/>
          <p:cNvSpPr>
            <a:spLocks noChangeShapeType="1"/>
          </p:cNvSpPr>
          <p:nvPr/>
        </p:nvSpPr>
        <p:spPr bwMode="auto">
          <a:xfrm flipV="1">
            <a:off x="1295400" y="1676400"/>
            <a:ext cx="0" cy="3810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24"/>
          <p:cNvSpPr>
            <a:spLocks noChangeShapeType="1"/>
          </p:cNvSpPr>
          <p:nvPr/>
        </p:nvSpPr>
        <p:spPr bwMode="auto">
          <a:xfrm>
            <a:off x="1295400" y="4343400"/>
            <a:ext cx="1219200" cy="0"/>
          </a:xfrm>
          <a:prstGeom prst="line">
            <a:avLst/>
          </a:prstGeom>
          <a:noFill/>
          <a:ln w="381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25"/>
          <p:cNvSpPr>
            <a:spLocks noChangeShapeType="1"/>
          </p:cNvSpPr>
          <p:nvPr/>
        </p:nvSpPr>
        <p:spPr bwMode="auto">
          <a:xfrm flipV="1">
            <a:off x="1295400" y="3962400"/>
            <a:ext cx="0" cy="38100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left)">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dissolv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wipe(left)">
                                      <p:cBhvr>
                                        <p:cTn id="38" dur="500"/>
                                        <p:tgtEl>
                                          <p:spTgt spid="24"/>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left)">
                                      <p:cBhvr>
                                        <p:cTn id="41" dur="500"/>
                                        <p:tgtEl>
                                          <p:spTgt spid="27"/>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left)">
                                      <p:cBhvr>
                                        <p:cTn id="44" dur="500"/>
                                        <p:tgtEl>
                                          <p:spTgt spid="26"/>
                                        </p:tgtEl>
                                      </p:cBhvr>
                                    </p:animEffect>
                                  </p:childTnLst>
                                </p:cTn>
                              </p:par>
                            </p:childTnLst>
                          </p:cTn>
                        </p:par>
                        <p:par>
                          <p:cTn id="45" fill="hold">
                            <p:stCondLst>
                              <p:cond delay="500"/>
                            </p:stCondLst>
                            <p:childTnLst>
                              <p:par>
                                <p:cTn id="46" presetID="22" presetClass="entr" presetSubtype="8"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left)">
                                      <p:cBhvr>
                                        <p:cTn id="48" dur="500"/>
                                        <p:tgtEl>
                                          <p:spTgt spid="9"/>
                                        </p:tgtEl>
                                      </p:cBhvr>
                                    </p:animEffect>
                                  </p:childTnLst>
                                </p:cTn>
                              </p:par>
                            </p:childTnLst>
                          </p:cTn>
                        </p:par>
                        <p:par>
                          <p:cTn id="49" fill="hold">
                            <p:stCondLst>
                              <p:cond delay="1000"/>
                            </p:stCondLst>
                            <p:childTnLst>
                              <p:par>
                                <p:cTn id="50" presetID="22" presetClass="entr" presetSubtype="8"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wipe(left)">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dissolve">
                                      <p:cBhvr>
                                        <p:cTn id="57" dur="500"/>
                                        <p:tgtEl>
                                          <p:spTgt spid="23"/>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dissolve">
                                      <p:cBhvr>
                                        <p:cTn id="60" dur="500"/>
                                        <p:tgtEl>
                                          <p:spTgt spid="22"/>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dissolve">
                                      <p:cBhvr>
                                        <p:cTn id="63" dur="500"/>
                                        <p:tgtEl>
                                          <p:spTgt spid="1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par>
                                <p:cTn id="69" presetID="22" presetClass="entr" presetSubtype="8" fill="hold" grpId="0" nodeType="withEffect">
                                  <p:stCondLst>
                                    <p:cond delay="0"/>
                                  </p:stCondLst>
                                  <p:childTnLst>
                                    <p:set>
                                      <p:cBhvr>
                                        <p:cTn id="70" dur="1" fill="hold">
                                          <p:stCondLst>
                                            <p:cond delay="0"/>
                                          </p:stCondLst>
                                        </p:cTn>
                                        <p:tgtEl>
                                          <p:spTgt spid="20"/>
                                        </p:tgtEl>
                                        <p:attrNameLst>
                                          <p:attrName>style.visibility</p:attrName>
                                        </p:attrNameLst>
                                      </p:cBhvr>
                                      <p:to>
                                        <p:strVal val="visible"/>
                                      </p:to>
                                    </p:set>
                                    <p:animEffect transition="in" filter="wipe(left)">
                                      <p:cBhvr>
                                        <p:cTn id="71" dur="500"/>
                                        <p:tgtEl>
                                          <p:spTgt spid="20"/>
                                        </p:tgtEl>
                                      </p:cBhvr>
                                    </p:animEffect>
                                  </p:childTnLst>
                                </p:cTn>
                              </p:par>
                            </p:childTnLst>
                          </p:cTn>
                        </p:par>
                        <p:par>
                          <p:cTn id="72" fill="hold">
                            <p:stCondLst>
                              <p:cond delay="500"/>
                            </p:stCondLst>
                            <p:childTnLst>
                              <p:par>
                                <p:cTn id="73" presetID="22" presetClass="entr" presetSubtype="8" fill="hold" grpId="0" nodeType="after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wipe(left)">
                                      <p:cBhvr>
                                        <p:cTn id="75" dur="500"/>
                                        <p:tgtEl>
                                          <p:spTgt spid="12"/>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13"/>
                                        </p:tgtEl>
                                        <p:attrNameLst>
                                          <p:attrName>style.visibility</p:attrName>
                                        </p:attrNameLst>
                                      </p:cBhvr>
                                      <p:to>
                                        <p:strVal val="visible"/>
                                      </p:to>
                                    </p:set>
                                    <p:animEffect transition="in" filter="dissolve">
                                      <p:cBhvr>
                                        <p:cTn id="80" dur="500"/>
                                        <p:tgtEl>
                                          <p:spTgt spid="13"/>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Effect transition="in" filter="wipe(left)">
                                      <p:cBhvr>
                                        <p:cTn id="85" dur="500"/>
                                        <p:tgtEl>
                                          <p:spTgt spid="18"/>
                                        </p:tgtEl>
                                      </p:cBhvr>
                                    </p:animEffect>
                                  </p:childTnLst>
                                </p:cTn>
                              </p:par>
                            </p:childTnLst>
                          </p:cTn>
                        </p:par>
                        <p:par>
                          <p:cTn id="86" fill="hold">
                            <p:stCondLst>
                              <p:cond delay="500"/>
                            </p:stCondLst>
                            <p:childTnLst>
                              <p:par>
                                <p:cTn id="87" presetID="22" presetClass="entr" presetSubtype="8"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left)">
                                      <p:cBhvr>
                                        <p:cTn id="89" dur="500"/>
                                        <p:tgtEl>
                                          <p:spTgt spid="1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wipe(left)">
                                      <p:cBhvr>
                                        <p:cTn id="94" dur="500"/>
                                        <p:tgtEl>
                                          <p:spTgt spid="19"/>
                                        </p:tgtEl>
                                      </p:cBhvr>
                                    </p:animEffect>
                                  </p:childTnLst>
                                </p:cTn>
                              </p:par>
                            </p:childTnLst>
                          </p:cTn>
                        </p:par>
                        <p:par>
                          <p:cTn id="95" fill="hold">
                            <p:stCondLst>
                              <p:cond delay="500"/>
                            </p:stCondLst>
                            <p:childTnLst>
                              <p:par>
                                <p:cTn id="96" presetID="22" presetClass="entr" presetSubtype="8" fill="hold" grpId="0" nodeType="after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wipe(left)">
                                      <p:cBhvr>
                                        <p:cTn id="9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5:30 "I can of Myself do nothing. As I hear, I judge; and My judgment is righteous, because I do not seek My own will but the will of the Father who sent Me.  </a:t>
            </a:r>
            <a:r>
              <a:rPr lang="en-US" baseline="30000" dirty="0"/>
              <a:t>31</a:t>
            </a:r>
            <a:r>
              <a:rPr lang="en-US" dirty="0"/>
              <a:t> " If I bear witness of Myself, My witness is not true.  </a:t>
            </a:r>
            <a:r>
              <a:rPr lang="en-US" baseline="30000" dirty="0"/>
              <a:t>32</a:t>
            </a:r>
            <a:r>
              <a:rPr lang="en-US" dirty="0"/>
              <a:t> "There is another who bears witness of Me, and I know that the witness which He witnesses of Me is true.  </a:t>
            </a:r>
            <a:r>
              <a:rPr lang="en-US" baseline="30000" dirty="0"/>
              <a:t>33</a:t>
            </a:r>
            <a:r>
              <a:rPr lang="en-US" dirty="0"/>
              <a:t> "You have sent to John, and he has borne witness to the truth.  </a:t>
            </a:r>
            <a:r>
              <a:rPr lang="en-US" baseline="30000" dirty="0"/>
              <a:t>34</a:t>
            </a:r>
            <a:r>
              <a:rPr lang="en-US" dirty="0"/>
              <a:t> "Yet I do not receive testimony from man, but I say these things that you may be saved.</a:t>
            </a:r>
          </a:p>
        </p:txBody>
      </p:sp>
    </p:spTree>
    <p:extLst>
      <p:ext uri="{BB962C8B-B14F-4D97-AF65-F5344CB8AC3E}">
        <p14:creationId xmlns:p14="http://schemas.microsoft.com/office/powerpoint/2010/main" val="34573390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Both the Old and New Testament teach us about using multiple witnesses (Deut. 17:6; 19:15; Mt. 18:16; 2 Cor. 13:1; 1 Tim. 5:19). </a:t>
            </a:r>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5:30 "I can of Myself do nothing. As I hear, I judge; and My judgment is righteous, because I do not seek My own will but the will of the Father who sent Me.  </a:t>
            </a:r>
            <a:r>
              <a:rPr lang="en-US" baseline="30000" dirty="0"/>
              <a:t>31</a:t>
            </a:r>
            <a:r>
              <a:rPr lang="en-US" dirty="0"/>
              <a:t> " If I bear witness of Myself, My witness is not true.  </a:t>
            </a:r>
            <a:r>
              <a:rPr lang="en-US" baseline="30000" dirty="0"/>
              <a:t>32</a:t>
            </a:r>
            <a:r>
              <a:rPr lang="en-US" dirty="0"/>
              <a:t> "There is another who bears witness of Me, and I know that the witness which He witnesses of Me is true.  </a:t>
            </a:r>
            <a:r>
              <a:rPr lang="en-US" baseline="30000" dirty="0"/>
              <a:t>33</a:t>
            </a:r>
            <a:r>
              <a:rPr lang="en-US" dirty="0"/>
              <a:t> "You have sent to John, and he has borne witness to the truth.  </a:t>
            </a:r>
            <a:r>
              <a:rPr lang="en-US" baseline="30000" dirty="0"/>
              <a:t>34</a:t>
            </a:r>
            <a:r>
              <a:rPr lang="en-US" dirty="0"/>
              <a:t> "Yet I do not receive testimony from man, but I say these things that you may be saved.</a:t>
            </a:r>
          </a:p>
        </p:txBody>
      </p:sp>
    </p:spTree>
    <p:extLst>
      <p:ext uri="{BB962C8B-B14F-4D97-AF65-F5344CB8AC3E}">
        <p14:creationId xmlns:p14="http://schemas.microsoft.com/office/powerpoint/2010/main" val="13712896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5:25 "Most assuredly, I say to you, the hour is coming, and now is, when the dead will hear the voice of the Son of God; and those who hear will live.  </a:t>
            </a:r>
            <a:r>
              <a:rPr lang="en-US" baseline="30000" dirty="0"/>
              <a:t>26</a:t>
            </a:r>
            <a:r>
              <a:rPr lang="en-US" dirty="0"/>
              <a:t> "For as the Father has life in Himself, so He has granted the Son to have life in Himself,  </a:t>
            </a:r>
            <a:r>
              <a:rPr lang="en-US" baseline="30000" dirty="0"/>
              <a:t>27</a:t>
            </a:r>
            <a:r>
              <a:rPr lang="en-US" dirty="0"/>
              <a:t> "and has given Him authority to execute judgment also, because He is the Son of Man.</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These Jews who wanted to put Jesus to death had heard the testimony of John the Baptist (Jn. 1:19), and he testified that Jesus was the Christ, the Son of God, the Bridegroom, and the Lamb of God that takes away the sins of the world (Jn. 1:19-35; 3:23-36). </a:t>
            </a:r>
            <a:endParaRPr lang="en-US" dirty="0"/>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John </a:t>
            </a:r>
            <a:r>
              <a:rPr lang="en-US" dirty="0"/>
              <a:t>also said, “He who believes in the Son has everlasting life; and he who does not believe the Son shall not see life, but the wrath of God abides on him” (Jn. 3:36). </a:t>
            </a:r>
            <a:endParaRPr lang="en-US" dirty="0"/>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5:35 "He was the burning and shining lamp, and you were willing for a time to rejoice in his light.  </a:t>
            </a:r>
            <a:r>
              <a:rPr lang="en-US" baseline="30000" dirty="0"/>
              <a:t>36</a:t>
            </a:r>
            <a:r>
              <a:rPr lang="en-US" dirty="0"/>
              <a:t> "But I have a greater witness than John's; for the works which the Father has given Me to finish -- the very works that I do -- bear witness of Me, that the Father has sent Me.  </a:t>
            </a:r>
            <a:r>
              <a:rPr lang="en-US" baseline="30000" dirty="0" smtClean="0"/>
              <a:t>37</a:t>
            </a:r>
            <a:r>
              <a:rPr lang="en-US" dirty="0" smtClean="0"/>
              <a:t> "And the Father Himself, who sent Me, has testified of Me. You have neither heard His voice at any time, nor seen His form.  </a:t>
            </a:r>
            <a:endParaRPr lang="en-US" dirty="0"/>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92387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sz="2400" baseline="30000" dirty="0"/>
              <a:t>37</a:t>
            </a:r>
            <a:r>
              <a:rPr lang="en-US" sz="2400" dirty="0"/>
              <a:t> "And the Father Himself, who sent Me, has testified of Me. You have neither heard His voice at any time, nor seen His form.  </a:t>
            </a:r>
          </a:p>
          <a:p>
            <a:pPr eaLnBrk="1" hangingPunct="1"/>
            <a:endParaRPr lang="en-US" dirty="0" smtClean="0"/>
          </a:p>
          <a:p>
            <a:pPr eaLnBrk="1" hangingPunct="1"/>
            <a:r>
              <a:rPr lang="en-US" dirty="0" smtClean="0"/>
              <a:t>Verse </a:t>
            </a:r>
            <a:r>
              <a:rPr lang="en-US" dirty="0"/>
              <a:t>37 teaches that the Father has testified of Jesus. He did this verbally on several occasions (Mk. 1:11; 9:7; Jn. 12:28-30). </a:t>
            </a:r>
            <a:endParaRPr lang="en-US" dirty="0"/>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Based on the context, this is the most logical answer to me especially when we consider the Greek word “</a:t>
            </a:r>
            <a:r>
              <a:rPr lang="en-US" dirty="0" err="1"/>
              <a:t>akouo</a:t>
            </a:r>
            <a:r>
              <a:rPr lang="en-US" dirty="0"/>
              <a:t>”, which is translated “hear”, which means “To hear; to attend to, consider what is or has been said; To understand, perceive the sense of what is said…” (Thayer). </a:t>
            </a:r>
            <a:endParaRPr lang="en-US" dirty="0"/>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5:38 "But you do not have His word abiding in you, because whom He sent, Him you do not believe.  </a:t>
            </a:r>
            <a:r>
              <a:rPr lang="en-US" baseline="30000" dirty="0"/>
              <a:t>39</a:t>
            </a:r>
            <a:r>
              <a:rPr lang="en-US" dirty="0"/>
              <a:t> "You search the Scriptures, for in them you think you have eternal life; and these are they which testify of Me.  </a:t>
            </a:r>
            <a:r>
              <a:rPr lang="en-US" baseline="30000" dirty="0"/>
              <a:t>40</a:t>
            </a:r>
            <a:r>
              <a:rPr lang="en-US" dirty="0"/>
              <a:t> "But you are not willing to come to Me that you may have life.  </a:t>
            </a:r>
          </a:p>
        </p:txBody>
      </p:sp>
    </p:spTree>
    <p:extLst>
      <p:ext uri="{BB962C8B-B14F-4D97-AF65-F5344CB8AC3E}">
        <p14:creationId xmlns:p14="http://schemas.microsoft.com/office/powerpoint/2010/main" val="34544523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5:41"I do not receive honor from men.  </a:t>
            </a:r>
            <a:r>
              <a:rPr lang="en-US" baseline="30000" dirty="0"/>
              <a:t>42</a:t>
            </a:r>
            <a:r>
              <a:rPr lang="en-US" dirty="0"/>
              <a:t> "But I know you, that you do not have the love of God in you.</a:t>
            </a:r>
          </a:p>
        </p:txBody>
      </p:sp>
    </p:spTree>
    <p:extLst>
      <p:ext uri="{BB962C8B-B14F-4D97-AF65-F5344CB8AC3E}">
        <p14:creationId xmlns:p14="http://schemas.microsoft.com/office/powerpoint/2010/main" val="15788438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20782"/>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5:43 "I have come in My Father's name, and you do not receive Me; if another comes in his own name, him you will receive.  </a:t>
            </a:r>
            <a:r>
              <a:rPr lang="en-US" baseline="30000" dirty="0"/>
              <a:t>44</a:t>
            </a:r>
            <a:r>
              <a:rPr lang="en-US" dirty="0"/>
              <a:t> "How can you believe, who receive honor from one another, and do not seek the honor that </a:t>
            </a:r>
            <a:r>
              <a:rPr lang="en-US" i="1" dirty="0"/>
              <a:t>comes </a:t>
            </a:r>
            <a:r>
              <a:rPr lang="en-US" dirty="0"/>
              <a:t>from the only God?</a:t>
            </a:r>
          </a:p>
        </p:txBody>
      </p:sp>
    </p:spTree>
    <p:extLst>
      <p:ext uri="{BB962C8B-B14F-4D97-AF65-F5344CB8AC3E}">
        <p14:creationId xmlns:p14="http://schemas.microsoft.com/office/powerpoint/2010/main" val="252898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These Jews loved the praise of men more than the praise of God (Jn. 12:43), which kept some of them from confessing Jesus as Lord even though they believed He was (Jn. 12:42). </a:t>
            </a:r>
          </a:p>
        </p:txBody>
      </p:sp>
    </p:spTree>
    <p:extLst>
      <p:ext uri="{BB962C8B-B14F-4D97-AF65-F5344CB8AC3E}">
        <p14:creationId xmlns:p14="http://schemas.microsoft.com/office/powerpoint/2010/main" val="1441247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a:t>That at least sixty-four pretenders to the </a:t>
            </a:r>
            <a:r>
              <a:rPr lang="en-US" sz="2400" dirty="0" err="1"/>
              <a:t>messiahship</a:t>
            </a:r>
            <a:r>
              <a:rPr lang="en-US" sz="2400" dirty="0"/>
              <a:t> had been accepted by the Jews at one time or another, including Bar-</a:t>
            </a:r>
            <a:r>
              <a:rPr lang="en-US" sz="2400" dirty="0" err="1"/>
              <a:t>Kocheba</a:t>
            </a:r>
            <a:r>
              <a:rPr lang="en-US" sz="2400" dirty="0"/>
              <a:t> who deceived the chief officer of the Sanhedrin.  </a:t>
            </a:r>
            <a:r>
              <a:rPr lang="en-US" sz="2400" dirty="0" err="1"/>
              <a:t>Gamaliel</a:t>
            </a:r>
            <a:r>
              <a:rPr lang="en-US" sz="2400" dirty="0"/>
              <a:t>, "a doctor of the law," and a man highly honored by the Jews, made mention of deceivers in his day who succeeded in leading many Jews astray (Acts 5:34-37).  These men came without authority, and to promote their own honor and they were accepted; Jesus, clothed with authority from the Father, and acting in his name they rejected.  Thus, far from being perceptive, they were credulous and easily duped by deceivers because of their love for flattery and worldly praise (Guy N. Woods, A Commentary on the Gospel according to John (Nashville, Tennessee: Gospel Advocate Company, 1987) p.113).</a:t>
            </a:r>
          </a:p>
        </p:txBody>
      </p:sp>
    </p:spTree>
    <p:extLst>
      <p:ext uri="{BB962C8B-B14F-4D97-AF65-F5344CB8AC3E}">
        <p14:creationId xmlns:p14="http://schemas.microsoft.com/office/powerpoint/2010/main" val="26481242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5:28 "Do not marvel at this; for the hour is coming in which all who are in the graves will hear His voice  </a:t>
            </a:r>
            <a:r>
              <a:rPr lang="en-US" baseline="30000" dirty="0"/>
              <a:t>29</a:t>
            </a:r>
            <a:r>
              <a:rPr lang="en-US" dirty="0"/>
              <a:t> "and come forth -- those who have done good, to the resurrection of life, and those who have done evil, to the resurrection of condemnation.</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5:45 "Do not think that I shall accuse you to the Father; there is </a:t>
            </a:r>
            <a:r>
              <a:rPr lang="en-US" i="1" dirty="0"/>
              <a:t>one </a:t>
            </a:r>
            <a:r>
              <a:rPr lang="en-US" dirty="0"/>
              <a:t>who accuses you -- Moses, in whom you trust.  </a:t>
            </a:r>
            <a:r>
              <a:rPr lang="en-US" baseline="30000" dirty="0"/>
              <a:t>46</a:t>
            </a:r>
            <a:r>
              <a:rPr lang="en-US" dirty="0"/>
              <a:t> "For if you believed Moses, you would believe Me; for he wrote about Me.  </a:t>
            </a:r>
            <a:r>
              <a:rPr lang="en-US" baseline="30000" dirty="0"/>
              <a:t>47</a:t>
            </a:r>
            <a:r>
              <a:rPr lang="en-US" dirty="0"/>
              <a:t> "But if you do not believe his writings, how will you believe My words?"  </a:t>
            </a:r>
          </a:p>
        </p:txBody>
      </p:sp>
    </p:spTree>
    <p:extLst>
      <p:ext uri="{BB962C8B-B14F-4D97-AF65-F5344CB8AC3E}">
        <p14:creationId xmlns:p14="http://schemas.microsoft.com/office/powerpoint/2010/main" val="29001844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Deuteronomy 18:15 " The LORD your God will raise up for you a Prophet like me from your midst, from your brethren.</a:t>
            </a:r>
          </a:p>
          <a:p>
            <a:r>
              <a:rPr lang="en-US" dirty="0"/>
              <a:t> </a:t>
            </a:r>
          </a:p>
        </p:txBody>
      </p:sp>
    </p:spTree>
    <p:extLst>
      <p:ext uri="{BB962C8B-B14F-4D97-AF65-F5344CB8AC3E}">
        <p14:creationId xmlns:p14="http://schemas.microsoft.com/office/powerpoint/2010/main" val="12567482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Galatians 3:22 But the Scripture has confined all under sin, that the promise by faith in Jesus Christ might be given to those who believe.  </a:t>
            </a:r>
            <a:r>
              <a:rPr lang="en-US" baseline="30000" dirty="0"/>
              <a:t>23</a:t>
            </a:r>
            <a:r>
              <a:rPr lang="en-US" dirty="0"/>
              <a:t> But before faith came, we were kept under guard by the law, kept for the faith which would afterward be revealed.  </a:t>
            </a:r>
            <a:r>
              <a:rPr lang="en-US" baseline="30000" dirty="0"/>
              <a:t>24</a:t>
            </a:r>
            <a:r>
              <a:rPr lang="en-US" dirty="0"/>
              <a:t> Therefore the law was our tutor </a:t>
            </a:r>
            <a:r>
              <a:rPr lang="en-US" i="1" dirty="0"/>
              <a:t>to bring us </a:t>
            </a:r>
            <a:r>
              <a:rPr lang="en-US" dirty="0"/>
              <a:t>to Christ, that we might be justified by faith.  </a:t>
            </a:r>
            <a:r>
              <a:rPr lang="en-US" baseline="30000" dirty="0"/>
              <a:t>25</a:t>
            </a:r>
            <a:r>
              <a:rPr lang="en-US" dirty="0"/>
              <a:t> But after faith has come, we are no longer under a tutor.</a:t>
            </a:r>
          </a:p>
        </p:txBody>
      </p:sp>
    </p:spTree>
    <p:extLst>
      <p:ext uri="{BB962C8B-B14F-4D97-AF65-F5344CB8AC3E}">
        <p14:creationId xmlns:p14="http://schemas.microsoft.com/office/powerpoint/2010/main" val="12227975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11637840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endParaRPr lang="en-US"/>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The word resurrection means, “To come back to life after having once died - 'to come back to life, to live again, to be resurrected, resurrection …”(</a:t>
            </a:r>
            <a:r>
              <a:rPr lang="en-US" dirty="0" err="1"/>
              <a:t>Louw-Nida</a:t>
            </a:r>
            <a:r>
              <a:rPr lang="en-US" dirty="0"/>
              <a:t> Lexicon).  </a:t>
            </a:r>
          </a:p>
          <a:p>
            <a:r>
              <a:rPr lang="en-US" dirty="0"/>
              <a:t> </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 When we die, our spirit leaves our physical body (Jas. 2:26; 1 </a:t>
            </a:r>
            <a:r>
              <a:rPr lang="en-US" dirty="0" err="1"/>
              <a:t>Kgs</a:t>
            </a:r>
            <a:r>
              <a:rPr lang="en-US" dirty="0"/>
              <a:t> 17:21-22) and it goes to the Haden realm (</a:t>
            </a:r>
            <a:r>
              <a:rPr lang="en-US" dirty="0" err="1"/>
              <a:t>Lk</a:t>
            </a:r>
            <a:r>
              <a:rPr lang="en-US" dirty="0"/>
              <a:t>. 16:19-31), which is the waiting place until the Day of Judgment. </a:t>
            </a:r>
            <a:endParaRPr lang="en-US" dirty="0"/>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Daniel 12:2 And many of those who sleep in the dust of the earth shall awake, Some to everlasting life, Some to shame </a:t>
            </a:r>
            <a:r>
              <a:rPr lang="en-US" i="1" dirty="0"/>
              <a:t>and </a:t>
            </a:r>
            <a:r>
              <a:rPr lang="en-US" dirty="0"/>
              <a:t>everlasting contempt. </a:t>
            </a:r>
            <a:r>
              <a:rPr lang="en-US" baseline="30000" dirty="0"/>
              <a:t>3</a:t>
            </a:r>
            <a:r>
              <a:rPr lang="en-US" dirty="0"/>
              <a:t> Those who are wise shall shine Like the brightness of the firmament, And those who turn many to righteousness Like the stars forever and ever. </a:t>
            </a:r>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6:9 When He opened the fifth seal, I saw under the altar the souls of those who had been slain for the word of God and for the testimony which they held.  </a:t>
            </a:r>
            <a:r>
              <a:rPr lang="en-US" baseline="30000" dirty="0"/>
              <a:t>10</a:t>
            </a:r>
            <a:r>
              <a:rPr lang="en-US" dirty="0"/>
              <a:t> And they cried with a loud voice, saying, "How long, O Lord, holy and true, until You judge and avenge our blood on those who dwell on the earth?"  </a:t>
            </a:r>
            <a:r>
              <a:rPr lang="en-US" baseline="30000" dirty="0"/>
              <a:t>11</a:t>
            </a:r>
            <a:r>
              <a:rPr lang="en-US" dirty="0"/>
              <a:t> Then a white robe was given to each of them; and it was said to them that they should rest a little while longer, until both </a:t>
            </a:r>
            <a:r>
              <a:rPr lang="en-US" i="1" dirty="0"/>
              <a:t>the number of </a:t>
            </a:r>
            <a:r>
              <a:rPr lang="en-US" dirty="0"/>
              <a:t>their fellow servants and their brethren, who would be killed as they </a:t>
            </a:r>
            <a:r>
              <a:rPr lang="en-US" i="1" dirty="0"/>
              <a:t>were, </a:t>
            </a:r>
            <a:r>
              <a:rPr lang="en-US" dirty="0"/>
              <a:t>was completed. </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24:14 "But this I confess to you, that according to the Way which they call a sect, so I worship the God of my fathers, believing all things which are written in the Law and in the Prophets.  </a:t>
            </a:r>
            <a:r>
              <a:rPr lang="en-US" baseline="30000" dirty="0"/>
              <a:t>15</a:t>
            </a:r>
            <a:r>
              <a:rPr lang="en-US" dirty="0"/>
              <a:t> "I have hope in God, which they themselves also accept, that there will be a resurrection of </a:t>
            </a:r>
            <a:r>
              <a:rPr lang="en-US" i="1" dirty="0"/>
              <a:t>the </a:t>
            </a:r>
            <a:r>
              <a:rPr lang="en-US" dirty="0"/>
              <a:t>dead, both of </a:t>
            </a:r>
            <a:r>
              <a:rPr lang="en-US" i="1" dirty="0"/>
              <a:t>the </a:t>
            </a:r>
            <a:r>
              <a:rPr lang="en-US" dirty="0"/>
              <a:t>just and </a:t>
            </a:r>
            <a:r>
              <a:rPr lang="en-US" i="1" dirty="0"/>
              <a:t>the </a:t>
            </a:r>
            <a:r>
              <a:rPr lang="en-US" dirty="0"/>
              <a:t>unjust.</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2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Revelation 20:12 And I saw the dead, small and great, standing before God, and books were opened. And another book was opened, which is </a:t>
            </a:r>
            <a:r>
              <a:rPr lang="en-US" i="1" dirty="0"/>
              <a:t>the Book </a:t>
            </a:r>
            <a:r>
              <a:rPr lang="en-US" dirty="0"/>
              <a:t>of Life. And the dead were judged according to their works, by the things which were written in the books.  </a:t>
            </a:r>
            <a:r>
              <a:rPr lang="en-US" baseline="30000" dirty="0"/>
              <a:t>13</a:t>
            </a:r>
            <a:r>
              <a:rPr lang="en-US" dirty="0"/>
              <a:t> The sea gave up the dead who were in it, and Death and Hades delivered up the dead who were in them. And they were judged, each one according to his works.</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2334</TotalTime>
  <Words>2167</Words>
  <Application>Microsoft Office PowerPoint</Application>
  <PresentationFormat>On-screen Show (4:3)</PresentationFormat>
  <Paragraphs>50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58</cp:revision>
  <dcterms:created xsi:type="dcterms:W3CDTF">2006-12-19T00:50:39Z</dcterms:created>
  <dcterms:modified xsi:type="dcterms:W3CDTF">2013-06-08T17:56:44Z</dcterms:modified>
</cp:coreProperties>
</file>